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83" r:id="rId7"/>
    <p:sldId id="284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85" r:id="rId16"/>
    <p:sldId id="267" r:id="rId17"/>
    <p:sldId id="269" r:id="rId18"/>
    <p:sldId id="271" r:id="rId19"/>
    <p:sldId id="270" r:id="rId20"/>
    <p:sldId id="268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ED6CF-3762-4008-8781-FADA6DC16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E123AE-8181-4361-AEA5-BCE229CD5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75A516-1310-44AC-8A6A-2A5BD44F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14D086-1CC2-459F-BFC5-83B63084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6B3F38-F39B-4167-A55D-3EFFA638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0AC5E-4AD3-4C65-9CEA-B9FCF0BB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1C9E2FF-718A-4643-BCA9-7A686319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FF03EB-AED9-4BB6-BCC6-2AF1867BB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511A5A-1F9A-44A8-8D12-B9888DE0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A46756-3C89-4533-A56B-CD77C040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20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2DFBA0E-F4AF-418D-8FFB-F28664C75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266B93-3961-4B99-93F2-D6A117779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07872-6042-4C69-B7F8-2DDC28D4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4556C9-A198-46D4-B228-E77884E8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319316-D97C-4477-91EC-7FD15443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15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176E6-C6AC-4177-BCEE-2F031CF4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883981-77C2-402E-AE77-5403E1F5C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FD4291-253A-45C7-B37E-699DEC3B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9BA2B-4B8B-411D-B567-C1C32020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BD16C5-F9F6-404E-AFF2-3E341181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04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86E25-8406-4D34-A980-006B0C5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36E155-83A7-4987-882B-4F2F00F9A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2DE286-C01F-4B1C-95CD-977A1DA7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3FBB6B-B140-47EF-8851-79C3ED02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D877EC-55AA-45B6-8781-ED1E092F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06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5DDA8-EA92-4EC0-8E08-E227AF24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62E8D3-AE4C-45BC-B682-9BAE36C3D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79C9E6-2B01-420F-B27A-F0C18F17D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929FFB-32FF-486A-9996-E2FBB7BC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8CCB04-3D79-49F7-AC00-EE7159C4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CAF43-1370-485D-8CA3-52676A14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2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49AE0-BAEE-4C4D-ADA8-76681A1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34341-B05A-4F34-B20C-C266F1878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9A255C-4BCA-4C82-A390-659369F1D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476BCB-50F1-48CE-A3BF-D547225DD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ED2937-0ECC-44BF-B620-1880BD69D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51B896-831A-472E-B05F-BAC399CE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18296A9-AE67-40F2-B186-C28881F30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085AA4-1A6F-4827-ADF0-85F12080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63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95D5D-659E-461B-BB62-D282AA9A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25EE5F-24F4-4C05-A929-436422D9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4E270-0BEF-4A10-8BBA-F3D293BA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DB2B01-3785-4C12-916E-E215ABF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09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F80746-D927-4BFD-A9AD-826AB5B3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E8B24C-3349-482C-9F87-4F41C486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D4DA2-4B46-4442-8DC8-20AC2E0C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69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E2C2D-54E8-4F4E-A6A0-C08BF286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824CEB-730D-47FA-A798-ECA6C9B43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5A60A5-417B-42C2-911D-ECCEEC5F0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A6C711-E519-40B2-9164-FFB7438D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F83D5F-58F8-4BC8-871C-546F73C1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808E20-46AD-450B-9498-EDA612EB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12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4E46E-7553-4FE4-80F0-08EC7A5C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9B3B90-6B21-4347-B966-A2E99D59A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FE2AD2-9208-4E0E-9AB9-1B25B607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B47753-3A49-4FAC-8FA5-9F31676C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B67B6C-4CF0-48DB-9FEF-46489DD8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E252FF-F46A-4123-B960-B8EFFCB6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94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88796C2-3870-48C6-B6ED-A18FC393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74FE13-F4D4-4C88-9AC2-B06FCB89C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FF99DC-D4A8-4629-AF8D-0963033BC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8003F-EA93-4B44-8CF6-967EB4E06367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2449E-06B9-4EF5-A4A1-E15366D70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1830C0-13EC-4616-A90C-EAFB67AA4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95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hbw-karlsruhe.myjetbrains.com/youtrack/dashboard?id=95e71f97-3a1a-4120-916d-a2036778a35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gTSfL13MUA&amp;feature=youtu.b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hbw-karlsruhe.myjetbrains.com/youtrack/dashboard?id=95e71f97-3a1a-4120-916d-a2036778a351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3E2FE-7F49-4935-9871-54C1D995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439" y="1163003"/>
            <a:ext cx="6028267" cy="1655762"/>
          </a:xfrm>
        </p:spPr>
        <p:txBody>
          <a:bodyPr>
            <a:normAutofit/>
          </a:bodyPr>
          <a:lstStyle/>
          <a:p>
            <a:r>
              <a:rPr lang="de-DE" sz="6600" dirty="0" err="1">
                <a:latin typeface="Ink Free" panose="03080402000500000000" pitchFamily="66" charset="0"/>
                <a:cs typeface="Hadassah Friedlaender" panose="020B0604020202020204" pitchFamily="18" charset="-79"/>
              </a:rPr>
              <a:t>TheFriendsLook</a:t>
            </a:r>
            <a:endParaRPr lang="de-DE" sz="7200" dirty="0">
              <a:latin typeface="Ink Free" panose="03080402000500000000" pitchFamily="66" charset="0"/>
              <a:cs typeface="Hadassah Friedlaender" panose="020B0604020202020204" pitchFamily="18" charset="-79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0B4264-9150-401D-9CC5-CF8411EEF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64641" y="6358785"/>
            <a:ext cx="5676053" cy="895455"/>
          </a:xfrm>
        </p:spPr>
        <p:txBody>
          <a:bodyPr/>
          <a:lstStyle/>
          <a:p>
            <a:r>
              <a:rPr lang="de-DE" dirty="0">
                <a:latin typeface="Ink Free" panose="03080402000500000000" pitchFamily="66" charset="0"/>
              </a:rPr>
              <a:t>Jan, Mo, Marvin</a:t>
            </a:r>
          </a:p>
        </p:txBody>
      </p:sp>
    </p:spTree>
    <p:extLst>
      <p:ext uri="{BB962C8B-B14F-4D97-AF65-F5344CB8AC3E}">
        <p14:creationId xmlns:p14="http://schemas.microsoft.com/office/powerpoint/2010/main" val="33036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A49CB-0664-4817-8CE7-E7491C17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5690A4-FB51-4504-9051-CC54FB8B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Inception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Elaboration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Construction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Transition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357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31D4A-A300-47D1-94FF-27BDD818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RUP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D4A46B-8E41-4525-96EF-82C13B833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Inception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Elaboration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Construction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Transition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17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2C805-E82F-4F72-ACD3-C4C090CB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RUP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20FBC8-365D-4EAD-A7D8-C956B3E43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Inception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Elaboration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Construction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Transition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02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7616F-A797-4F18-A3D5-08A92538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RUP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6FCA3A-AAD7-4C99-B610-0FE5D6EFB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Inception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Elaboration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Construction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Transition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12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752A3-C245-4407-938B-A9082BC9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YouTrack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27BEF-C341-47E9-B0D9-ADEC8F21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Flexibel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Iterativer Prozess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Monitoring</a:t>
            </a:r>
          </a:p>
        </p:txBody>
      </p:sp>
      <p:pic>
        <p:nvPicPr>
          <p:cNvPr id="5" name="Grafik 4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437D83E3-6E4A-4C70-8D51-414E15C85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66" y="833120"/>
            <a:ext cx="4233334" cy="423333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E8684B7-88D8-4A43-8C86-B9C636155B0D}"/>
              </a:ext>
            </a:extLst>
          </p:cNvPr>
          <p:cNvSpPr txBox="1"/>
          <p:nvPr/>
        </p:nvSpPr>
        <p:spPr>
          <a:xfrm>
            <a:off x="773854" y="5807631"/>
            <a:ext cx="1057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(https://dhbw-karlsruhe.myjetbrains.com/youtrack/dashboard?id=95e71f97-3a1a-4120-916d-a2036778a351)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752A3-C245-4407-938B-A9082BC9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YouTrack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1028" name="Picture 4" descr="6 Tipps für eine erfolgreiche SCRUM-Implementierung - digatus">
            <a:extLst>
              <a:ext uri="{FF2B5EF4-FFF2-40B4-BE49-F238E27FC236}">
                <a16:creationId xmlns:a16="http://schemas.microsoft.com/office/drawing/2014/main" id="{3945477F-E187-48BE-BDD1-D59024E250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97" y="1577146"/>
            <a:ext cx="83412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82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F02F9-7EAF-49C1-A118-53946711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Cost</a:t>
            </a:r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Estimation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FBCAC2-1EEB-44EA-B65F-7E805F8E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96F746-3C0E-403F-8843-C84156F2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2" y="1690688"/>
            <a:ext cx="4248150" cy="17621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F3BE8C-C572-47DD-840A-85FFF976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97" y="2342503"/>
            <a:ext cx="6482177" cy="35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0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F02F9-7EAF-49C1-A118-53946711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Cost</a:t>
            </a:r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 real time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01DF52-226F-4A96-B029-8A26BD5A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server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problem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Kein Server -&gt; Keine Nutzer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Keine Zeit für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491157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0211DBF-0783-4C75-9CF0-8CFAF94FC8D0}"/>
              </a:ext>
            </a:extLst>
          </p:cNvPr>
          <p:cNvSpPr txBox="1"/>
          <p:nvPr/>
        </p:nvSpPr>
        <p:spPr>
          <a:xfrm>
            <a:off x="3136053" y="2321004"/>
            <a:ext cx="59198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800" dirty="0">
                <a:solidFill>
                  <a:schemeClr val="bg1"/>
                </a:solidFill>
                <a:latin typeface="Ink Free" panose="03080402000500000000" pitchFamily="66" charset="0"/>
              </a:rPr>
              <a:t>Demo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38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40300-D0BD-43A2-B475-FB85D39D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Class </a:t>
            </a:r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Diagram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5" name="Inhaltsplatzhalter 4" descr="Ein Bild, das Spieler enthält.&#10;&#10;Automatisch generierte Beschreibung">
            <a:extLst>
              <a:ext uri="{FF2B5EF4-FFF2-40B4-BE49-F238E27FC236}">
                <a16:creationId xmlns:a16="http://schemas.microsoft.com/office/drawing/2014/main" id="{A72AB9AF-3B7E-4BF9-AF96-D9D7FBB0C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0" y="2628055"/>
            <a:ext cx="11914040" cy="2070300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899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332EDD03-3F59-48F0-9DA4-49649293D3D9}"/>
              </a:ext>
            </a:extLst>
          </p:cNvPr>
          <p:cNvSpPr/>
          <p:nvPr/>
        </p:nvSpPr>
        <p:spPr>
          <a:xfrm>
            <a:off x="3005330" y="3612643"/>
            <a:ext cx="1438656" cy="754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Ink Free" panose="03080402000500000000" pitchFamily="66" charset="0"/>
              </a:rPr>
              <a:t>easy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BED8DB0-1BBE-4DFC-9232-A5489B21F5D9}"/>
              </a:ext>
            </a:extLst>
          </p:cNvPr>
          <p:cNvSpPr/>
          <p:nvPr/>
        </p:nvSpPr>
        <p:spPr>
          <a:xfrm>
            <a:off x="4443986" y="1460328"/>
            <a:ext cx="1274064" cy="5059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Ink Free" panose="03080402000500000000" pitchFamily="66" charset="0"/>
              </a:rPr>
              <a:t>fast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542FE38-5473-463B-9699-A95EBC633E12}"/>
              </a:ext>
            </a:extLst>
          </p:cNvPr>
          <p:cNvSpPr/>
          <p:nvPr/>
        </p:nvSpPr>
        <p:spPr>
          <a:xfrm>
            <a:off x="8747762" y="3006091"/>
            <a:ext cx="2289050" cy="938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Get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more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efficient</a:t>
            </a:r>
            <a:endParaRPr lang="de-DE" dirty="0">
              <a:latin typeface="Ink Free" panose="03080402000500000000" pitchFamily="66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A7A555F-8D59-4B8E-96D9-85721C3A3179}"/>
              </a:ext>
            </a:extLst>
          </p:cNvPr>
          <p:cNvSpPr/>
          <p:nvPr/>
        </p:nvSpPr>
        <p:spPr>
          <a:xfrm>
            <a:off x="1718058" y="4956048"/>
            <a:ext cx="1908048" cy="774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Meet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friends</a:t>
            </a:r>
            <a:endParaRPr lang="de-DE" dirty="0">
              <a:latin typeface="Ink Free" panose="03080402000500000000" pitchFamily="66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A76BAA9-A96B-435B-8B31-DB297C452E5A}"/>
              </a:ext>
            </a:extLst>
          </p:cNvPr>
          <p:cNvSpPr/>
          <p:nvPr/>
        </p:nvSpPr>
        <p:spPr>
          <a:xfrm>
            <a:off x="8189976" y="1018032"/>
            <a:ext cx="2334768" cy="1115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Coordinate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your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free</a:t>
            </a:r>
            <a:r>
              <a:rPr lang="de-DE" dirty="0">
                <a:latin typeface="Ink Free" panose="03080402000500000000" pitchFamily="66" charset="0"/>
              </a:rPr>
              <a:t> time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7995DB6-A2FC-4E8C-ABEC-032F80A307EC}"/>
              </a:ext>
            </a:extLst>
          </p:cNvPr>
          <p:cNvSpPr/>
          <p:nvPr/>
        </p:nvSpPr>
        <p:spPr>
          <a:xfrm>
            <a:off x="1950722" y="463294"/>
            <a:ext cx="1773936" cy="798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Meet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new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people</a:t>
            </a:r>
            <a:endParaRPr lang="de-DE" dirty="0">
              <a:latin typeface="Ink Free" panose="03080402000500000000" pitchFamily="66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75F3B30-3C8D-4CE9-9E8A-76B6BE40DF8E}"/>
              </a:ext>
            </a:extLst>
          </p:cNvPr>
          <p:cNvSpPr/>
          <p:nvPr/>
        </p:nvSpPr>
        <p:spPr>
          <a:xfrm>
            <a:off x="4879509" y="2744724"/>
            <a:ext cx="2609088" cy="13685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  <a:latin typeface="Ink Free" panose="03080402000500000000" pitchFamily="66" charset="0"/>
              </a:rPr>
              <a:t>Vision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51F6EAD-FDAB-4291-AF23-9A1AEFC5F2D2}"/>
              </a:ext>
            </a:extLst>
          </p:cNvPr>
          <p:cNvSpPr/>
          <p:nvPr/>
        </p:nvSpPr>
        <p:spPr>
          <a:xfrm>
            <a:off x="844471" y="2357627"/>
            <a:ext cx="1722621" cy="938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Ink Free" panose="03080402000500000000" pitchFamily="66" charset="0"/>
              </a:rPr>
              <a:t>Save time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6D5A30A-E755-41A3-B88E-3D8E3AE36B1F}"/>
              </a:ext>
            </a:extLst>
          </p:cNvPr>
          <p:cNvSpPr/>
          <p:nvPr/>
        </p:nvSpPr>
        <p:spPr>
          <a:xfrm>
            <a:off x="5574791" y="5318760"/>
            <a:ext cx="1584621" cy="774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Have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fun</a:t>
            </a:r>
            <a:endParaRPr lang="de-DE" dirty="0">
              <a:latin typeface="Ink Free" panose="03080402000500000000" pitchFamily="66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97A47F6-D94B-4D5E-9FD6-05193011A479}"/>
              </a:ext>
            </a:extLst>
          </p:cNvPr>
          <p:cNvSpPr/>
          <p:nvPr/>
        </p:nvSpPr>
        <p:spPr>
          <a:xfrm>
            <a:off x="8436864" y="4907280"/>
            <a:ext cx="1840992" cy="82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Ink Free" panose="03080402000500000000" pitchFamily="66" charset="0"/>
              </a:rPr>
              <a:t>User </a:t>
            </a:r>
            <a:r>
              <a:rPr lang="de-DE" dirty="0" err="1">
                <a:latin typeface="Ink Free" panose="03080402000500000000" pitchFamily="66" charset="0"/>
              </a:rPr>
              <a:t>friendly</a:t>
            </a:r>
            <a:endParaRPr lang="de-DE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30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F1BF5-6695-4681-9276-D87554AA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Class </a:t>
            </a:r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Diagram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618B2-2D15-4AA3-A8B0-7EF823BF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https://www.youtube.com/watch?v=FgTSfL13MUA&amp;feature=youtu.be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7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671DA-BEF8-49F6-9472-6FDCD2A6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Architecture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9665EB-7A8A-4704-93A8-8A4B2471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Application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Flutter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MVC Modell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50C320-6D93-4C14-95DE-BCB64E86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13" y="1743075"/>
            <a:ext cx="5981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5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Visual Studio code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Entwicklung</a:t>
            </a:r>
          </a:p>
          <a:p>
            <a:pPr lvl="1"/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Git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Versionierung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Code Zusammenführung</a:t>
            </a:r>
          </a:p>
          <a:p>
            <a:pPr marL="457200" lvl="1" indent="0">
              <a:buNone/>
            </a:pP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31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Dart Analyzer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Code Analyse</a:t>
            </a:r>
          </a:p>
          <a:p>
            <a:pPr lvl="1"/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Metrics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Flutter Plugins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DCDG 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Klassendiagramme</a:t>
            </a: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1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Automation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Unit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Testing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Git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Klassendiagramme erzeugen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SonarQube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66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Risk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C148FA0-423E-4669-B3CB-3506467B3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052255"/>
            <a:ext cx="11846560" cy="275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3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testing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Unit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Testing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67E254-D2A5-4DB8-B9D9-C729D4880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514" y="1916853"/>
            <a:ext cx="4463679" cy="32538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419CF15-3168-4582-BEF9-AC57746A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12" y="2824480"/>
            <a:ext cx="5228686" cy="29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4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Patterns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Sofa Prinzip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Kürzere Methoden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Weniger Argumente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Weniger Abstraktion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Code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smells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beseitigt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Bessere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struktur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8E979F-CF6E-4C32-B99D-F81DD8070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46" y="3551431"/>
            <a:ext cx="5118535" cy="2552420"/>
          </a:xfrm>
          <a:prstGeom prst="rect">
            <a:avLst/>
          </a:prstGeom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C5C02D1-DB21-445C-82FB-267B67749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46" y="1254737"/>
            <a:ext cx="5703088" cy="177136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BA89A6B-E4DF-4153-91C1-558F98A9BF65}"/>
              </a:ext>
            </a:extLst>
          </p:cNvPr>
          <p:cNvSpPr txBox="1"/>
          <p:nvPr/>
        </p:nvSpPr>
        <p:spPr>
          <a:xfrm>
            <a:off x="5728546" y="960953"/>
            <a:ext cx="178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before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565A8E-57F0-461A-AF09-E92A59BB8F5D}"/>
              </a:ext>
            </a:extLst>
          </p:cNvPr>
          <p:cNvSpPr/>
          <p:nvPr/>
        </p:nvSpPr>
        <p:spPr>
          <a:xfrm>
            <a:off x="5778765" y="3244334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18581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Metrics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Improve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Code Quality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Dart Analyzer</a:t>
            </a: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Refactore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Code</a:t>
            </a: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D446CE6-C21B-40AC-AFA5-541EFEF5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3624263"/>
            <a:ext cx="84201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83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A396FAB-2BFF-4BBB-B849-F66C520D34BA}"/>
              </a:ext>
            </a:extLst>
          </p:cNvPr>
          <p:cNvSpPr txBox="1"/>
          <p:nvPr/>
        </p:nvSpPr>
        <p:spPr>
          <a:xfrm>
            <a:off x="3698240" y="2705725"/>
            <a:ext cx="47955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chemeClr val="bg1"/>
                </a:solidFill>
                <a:latin typeface="Ink Free" panose="03080402000500000000" pitchFamily="66" charset="0"/>
              </a:rPr>
              <a:t>Danke</a:t>
            </a:r>
          </a:p>
        </p:txBody>
      </p:sp>
    </p:spTree>
    <p:extLst>
      <p:ext uri="{BB962C8B-B14F-4D97-AF65-F5344CB8AC3E}">
        <p14:creationId xmlns:p14="http://schemas.microsoft.com/office/powerpoint/2010/main" val="244500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E03C3F-5520-46C5-A477-56A05330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Scope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55E078-36F0-4E4D-85F6-593841E41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Vernetzung steigern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Freizeit besser planbar machen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Mehr zeit für freunde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Mehr Spaß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Einfach</a:t>
            </a: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Meet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new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friends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1DB7B-9037-4726-BD4E-F26D8265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Use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9C393-99EF-4F7D-B00D-AC7179174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Create Account </a:t>
            </a:r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latin typeface="Ink Free" panose="03080402000500000000" pitchFamily="66" charset="0"/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80396C4-1EE3-48F1-8D59-E8240049E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90" y="425660"/>
            <a:ext cx="3621776" cy="53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74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1DB7B-9037-4726-BD4E-F26D8265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Use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9C393-99EF-4F7D-B00D-AC7179174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Add/Delete Friends</a:t>
            </a:r>
          </a:p>
          <a:p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pPr marL="0" indent="0">
              <a:buNone/>
            </a:pPr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latin typeface="Ink Free" panose="03080402000500000000" pitchFamily="66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1F1D810-ED2E-4622-9ED7-9CD71251F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5162"/>
            <a:ext cx="48291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2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1DB7B-9037-4726-BD4E-F26D8265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Use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9C393-99EF-4F7D-B00D-AC7179174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b="1" dirty="0">
                <a:solidFill>
                  <a:srgbClr val="FFFFFF"/>
                </a:solidFill>
                <a:latin typeface="Ink Free" pitchFamily="66"/>
              </a:rPr>
              <a:t>Events/Appointments</a:t>
            </a:r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pPr marL="0" indent="0">
              <a:buNone/>
            </a:pPr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latin typeface="Ink Free" panose="03080402000500000000" pitchFamily="66" charset="0"/>
            </a:endParaRP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27333B2-738B-447F-A1FF-7BD882F7E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783" y="1027906"/>
            <a:ext cx="52768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8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1DB7B-9037-4726-BD4E-F26D8265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Use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9C393-99EF-4F7D-B00D-AC7179174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b="1" dirty="0" err="1">
                <a:solidFill>
                  <a:srgbClr val="FFFFFF"/>
                </a:solidFill>
                <a:latin typeface="Ink Free" pitchFamily="66"/>
              </a:rPr>
              <a:t>Calendar</a:t>
            </a:r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latin typeface="Ink Free" panose="03080402000500000000" pitchFamily="66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4B0B3DC-FC14-4B3A-91D2-BE2993C7F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74" y="223836"/>
            <a:ext cx="395917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4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14158-FACF-431C-B149-FEDAC8C7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Functionallity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495EA-B0FC-48E0-A582-94CD69CF829B}"/>
              </a:ext>
            </a:extLst>
          </p:cNvPr>
          <p:cNvSpPr txBox="1"/>
          <p:nvPr/>
        </p:nvSpPr>
        <p:spPr>
          <a:xfrm>
            <a:off x="5127411" y="6219999"/>
            <a:ext cx="7565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Ink Free" panose="03080402000500000000" pitchFamily="66" charset="0"/>
              </a:rPr>
              <a:t>(</a:t>
            </a:r>
            <a:r>
              <a:rPr lang="de-DE" sz="1600" dirty="0">
                <a:solidFill>
                  <a:schemeClr val="bg1"/>
                </a:solidFill>
                <a:latin typeface="Ink Free" panose="03080402000500000000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https://github.com/TheFriendsLook/TheFriendsLook/blob/master/doc/SRS.m</a:t>
            </a:r>
            <a:r>
              <a:rPr lang="de-DE" sz="1600" dirty="0">
                <a:solidFill>
                  <a:schemeClr val="bg1"/>
                </a:solidFill>
                <a:latin typeface="Ink Free" panose="03080402000500000000" pitchFamily="66" charset="0"/>
              </a:rPr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2716D36-E945-4991-A519-B9B3BB91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0428"/>
          </a:xfrm>
        </p:spPr>
        <p:txBody>
          <a:bodyPr>
            <a:normAutofit/>
          </a:bodyPr>
          <a:lstStyle/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Create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events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Discover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events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Watch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calendar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Subscripe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events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Manage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your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account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latin typeface="Ink Free" panose="03080402000500000000" pitchFamily="66" charset="0"/>
            </a:endParaRPr>
          </a:p>
          <a:p>
            <a:endParaRPr lang="de-DE" sz="3200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8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75E68-D411-4003-8971-0A5CFE30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Methodology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4CEB41-ACD2-4677-8F30-78B4268D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Agiles Projektmanagement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Wöchentliche Sprints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Flacher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Hierachie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Direkte und offene Kommunikation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Tracking in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YouTrack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704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Breitbild</PresentationFormat>
  <Paragraphs>143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Ink Free</vt:lpstr>
      <vt:lpstr>Office</vt:lpstr>
      <vt:lpstr>TheFriendsLook</vt:lpstr>
      <vt:lpstr>PowerPoint-Präsentation</vt:lpstr>
      <vt:lpstr>Scope</vt:lpstr>
      <vt:lpstr>Use Cases</vt:lpstr>
      <vt:lpstr>Use Cases</vt:lpstr>
      <vt:lpstr>Use Cases</vt:lpstr>
      <vt:lpstr>Use Cases</vt:lpstr>
      <vt:lpstr>Functionallity</vt:lpstr>
      <vt:lpstr>Methodology</vt:lpstr>
      <vt:lpstr>RUP</vt:lpstr>
      <vt:lpstr>RUP</vt:lpstr>
      <vt:lpstr>RUP</vt:lpstr>
      <vt:lpstr>RUP</vt:lpstr>
      <vt:lpstr>YouTrack</vt:lpstr>
      <vt:lpstr>YouTrack</vt:lpstr>
      <vt:lpstr>Cost Estimation</vt:lpstr>
      <vt:lpstr>Cost real time</vt:lpstr>
      <vt:lpstr>PowerPoint-Präsentation</vt:lpstr>
      <vt:lpstr>Class Diagram</vt:lpstr>
      <vt:lpstr>Class Diagram</vt:lpstr>
      <vt:lpstr>Architecture</vt:lpstr>
      <vt:lpstr>Technik</vt:lpstr>
      <vt:lpstr>Technik</vt:lpstr>
      <vt:lpstr>Automation</vt:lpstr>
      <vt:lpstr>Risk</vt:lpstr>
      <vt:lpstr>testing</vt:lpstr>
      <vt:lpstr>Patterns</vt:lpstr>
      <vt:lpstr>Metrics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TheFriendsLook</dc:title>
  <dc:creator>Marvin Böck</dc:creator>
  <cp:lastModifiedBy>Marvin Böck</cp:lastModifiedBy>
  <cp:revision>12</cp:revision>
  <dcterms:created xsi:type="dcterms:W3CDTF">2020-06-30T08:44:23Z</dcterms:created>
  <dcterms:modified xsi:type="dcterms:W3CDTF">2020-07-01T09:50:06Z</dcterms:modified>
</cp:coreProperties>
</file>